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5" r:id="rId10"/>
    <p:sldId id="266" r:id="rId11"/>
    <p:sldId id="267" r:id="rId12"/>
    <p:sldId id="271" r:id="rId13"/>
    <p:sldId id="264" r:id="rId14"/>
    <p:sldId id="268" r:id="rId15"/>
    <p:sldId id="269" r:id="rId16"/>
    <p:sldId id="272" r:id="rId17"/>
    <p:sldId id="273" r:id="rId18"/>
    <p:sldId id="274" r:id="rId19"/>
    <p:sldId id="270" r:id="rId20"/>
    <p:sldId id="277" r:id="rId21"/>
    <p:sldId id="275" r:id="rId22"/>
    <p:sldId id="276" r:id="rId23"/>
    <p:sldId id="281" r:id="rId24"/>
    <p:sldId id="282" r:id="rId25"/>
    <p:sldId id="278" r:id="rId26"/>
    <p:sldId id="284" r:id="rId27"/>
    <p:sldId id="285" r:id="rId28"/>
    <p:sldId id="286" r:id="rId29"/>
    <p:sldId id="287" r:id="rId30"/>
    <p:sldId id="288" r:id="rId31"/>
    <p:sldId id="283" r:id="rId32"/>
    <p:sldId id="289" r:id="rId33"/>
    <p:sldId id="290" r:id="rId34"/>
    <p:sldId id="291" r:id="rId35"/>
    <p:sldId id="292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852D8-1DCA-EB44-80D8-02EBE00E64A1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3FA23-357E-864A-BC39-F9EB8F6DF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38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6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8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5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4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3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4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78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6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AA27B-AD8A-6F42-9FC3-CF09092E0B7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005AC-1DF8-454D-BA34-4E7CFA017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7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ChIP-seq</a:t>
            </a:r>
            <a:r>
              <a:rPr lang="en-US" dirty="0" smtClean="0"/>
              <a:t>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Ji</a:t>
            </a:r>
            <a:r>
              <a:rPr lang="en-US" dirty="0" smtClean="0"/>
              <a:t>-Ping Wang</a:t>
            </a:r>
          </a:p>
          <a:p>
            <a:r>
              <a:rPr lang="en-US" dirty="0" smtClean="0"/>
              <a:t>Department of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3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Determination of fragment length</a:t>
            </a:r>
            <a:endParaRPr lang="en-US" dirty="0"/>
          </a:p>
        </p:txBody>
      </p:sp>
      <p:pic>
        <p:nvPicPr>
          <p:cNvPr id="4" name="Picture 10" descr="bar13_40bp_all_maxCount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0" y="1417638"/>
            <a:ext cx="4882697" cy="4882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493" y="2417321"/>
            <a:ext cx="380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Let </a:t>
            </a:r>
            <a:r>
              <a:rPr lang="en-US" dirty="0" err="1"/>
              <a:t>X</a:t>
            </a:r>
            <a:r>
              <a:rPr lang="en-US" dirty="0" err="1" smtClean="0"/>
              <a:t>_i</a:t>
            </a:r>
            <a:r>
              <a:rPr lang="en-US" dirty="0" smtClean="0"/>
              <a:t> and </a:t>
            </a:r>
            <a:r>
              <a:rPr lang="en-US" dirty="0" err="1" smtClean="0"/>
              <a:t>Y_j</a:t>
            </a:r>
            <a:r>
              <a:rPr lang="en-US" dirty="0" smtClean="0"/>
              <a:t> be two series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 correlation  of X and Y is defined as:</a:t>
            </a:r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3357"/>
              </p:ext>
            </p:extLst>
          </p:nvPr>
        </p:nvGraphicFramePr>
        <p:xfrm>
          <a:off x="5339896" y="3824875"/>
          <a:ext cx="3769569" cy="87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Equation" r:id="rId4" imgW="1587500" imgH="368300" progId="Equation.3">
                  <p:embed/>
                </p:oleObj>
              </mc:Choice>
              <mc:Fallback>
                <p:oleObj name="Equation" r:id="rId4" imgW="1587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9896" y="3824875"/>
                        <a:ext cx="3769569" cy="874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911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466463" y="1812400"/>
            <a:ext cx="8229600" cy="30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466463" y="2133690"/>
            <a:ext cx="822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66463" y="1506410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18863" y="1658810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95545" y="1395744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90995" y="1489325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76063" y="1134007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659907" y="1658809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355107" y="1351035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58453" y="2332583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618502" y="2469088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456112" y="2742098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858453" y="3049874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001590" y="3594760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00956" y="2500283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352097" y="2770912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47945" y="1548144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926209" y="1598190"/>
            <a:ext cx="1239346" cy="77670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62820" y="1108642"/>
            <a:ext cx="8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6463" y="552645"/>
            <a:ext cx="0" cy="6135624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86062" y="582063"/>
            <a:ext cx="0" cy="6135624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26209" y="552645"/>
            <a:ext cx="0" cy="6135624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713367" y="552645"/>
            <a:ext cx="0" cy="6135624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00812" y="582063"/>
            <a:ext cx="0" cy="6135624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004801" y="567354"/>
            <a:ext cx="0" cy="6135624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57200" y="5109388"/>
            <a:ext cx="8229600" cy="30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57200" y="5430678"/>
            <a:ext cx="822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916946" y="4895178"/>
            <a:ext cx="1239346" cy="77670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671561" y="4726806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823961" y="4879206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600643" y="4616140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696093" y="4709721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281161" y="4354403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865005" y="4879205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560205" y="4571431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753043" y="4768540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479102" y="5667691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239151" y="5804196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076761" y="6077206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479102" y="6384982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631502" y="5820091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121605" y="5835391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972746" y="6106020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Down Arrow 50"/>
          <p:cNvSpPr/>
          <p:nvPr/>
        </p:nvSpPr>
        <p:spPr>
          <a:xfrm>
            <a:off x="4239151" y="3204623"/>
            <a:ext cx="456594" cy="810873"/>
          </a:xfrm>
          <a:prstGeom prst="downArrow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9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06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5" y="0"/>
            <a:ext cx="6730442" cy="67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40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1479"/>
            <a:ext cx="8229600" cy="2270573"/>
          </a:xfrm>
        </p:spPr>
        <p:txBody>
          <a:bodyPr/>
          <a:lstStyle/>
          <a:p>
            <a:r>
              <a:rPr lang="en-US" dirty="0" smtClean="0"/>
              <a:t>Raw reads/quality data </a:t>
            </a:r>
            <a:r>
              <a:rPr lang="en-US" dirty="0" smtClean="0">
                <a:solidFill>
                  <a:srgbClr val="FF0000"/>
                </a:solidFill>
              </a:rPr>
              <a:t>15-20 G</a:t>
            </a:r>
            <a:r>
              <a:rPr lang="en-US" dirty="0" smtClean="0"/>
              <a:t> per sample</a:t>
            </a:r>
          </a:p>
          <a:p>
            <a:r>
              <a:rPr lang="en-US" dirty="0" smtClean="0"/>
              <a:t>After binning: the genome-wide data is represented by the frequency of reads count within each bin, data size </a:t>
            </a:r>
            <a:r>
              <a:rPr lang="en-US" dirty="0" smtClean="0">
                <a:solidFill>
                  <a:srgbClr val="FF0000"/>
                </a:solidFill>
              </a:rPr>
              <a:t>200 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39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638"/>
            <a:ext cx="7883277" cy="6329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21867" y="6488668"/>
            <a:ext cx="201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Keles</a:t>
            </a:r>
            <a:r>
              <a:rPr lang="en-US" dirty="0" smtClean="0"/>
              <a:t> Lecture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7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342"/>
            <a:ext cx="8229600" cy="1143000"/>
          </a:xfrm>
        </p:spPr>
        <p:txBody>
          <a:bodyPr/>
          <a:lstStyle/>
          <a:p>
            <a:r>
              <a:rPr lang="en-US" dirty="0" err="1" smtClean="0"/>
              <a:t>ChIP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control(input)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83" y="1070963"/>
            <a:ext cx="6721231" cy="5083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9625" y="6272800"/>
            <a:ext cx="206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Auerbach</a:t>
            </a:r>
            <a:r>
              <a:rPr lang="en-US" dirty="0" smtClean="0"/>
              <a:t> et al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00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789" y="273668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ChIP</a:t>
            </a:r>
            <a:r>
              <a:rPr lang="en-US" b="1" dirty="0" smtClean="0"/>
              <a:t> </a:t>
            </a:r>
            <a:r>
              <a:rPr lang="en-US" b="1" dirty="0" err="1" smtClean="0"/>
              <a:t>vs</a:t>
            </a:r>
            <a:r>
              <a:rPr lang="en-US" b="1" dirty="0" smtClean="0"/>
              <a:t> control (RNAP II </a:t>
            </a:r>
            <a:r>
              <a:rPr lang="en-US" b="1" dirty="0" err="1" smtClean="0"/>
              <a:t>ChIP</a:t>
            </a:r>
            <a:r>
              <a:rPr lang="en-US" b="1" dirty="0" smtClean="0"/>
              <a:t> data from Horvath’s lab), IRF3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4" y="1368778"/>
            <a:ext cx="6710065" cy="46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225" y="275391"/>
            <a:ext cx="1474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</a:t>
            </a:r>
            <a:r>
              <a:rPr lang="en-US" sz="2000" b="1" dirty="0" err="1" smtClean="0"/>
              <a:t>appability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131712"/>
            <a:ext cx="7675942" cy="43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2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3115" y="428386"/>
            <a:ext cx="136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GC content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56" y="1308273"/>
            <a:ext cx="8033412" cy="45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645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to correct for GC and </a:t>
            </a:r>
            <a:r>
              <a:rPr lang="en-US" dirty="0" err="1" smtClean="0"/>
              <a:t>mappability</a:t>
            </a:r>
            <a:r>
              <a:rPr lang="en-US" dirty="0" smtClean="0"/>
              <a:t> bias</a:t>
            </a:r>
          </a:p>
          <a:p>
            <a:r>
              <a:rPr lang="en-US" dirty="0" smtClean="0"/>
              <a:t>What a peak can be called a real peak?</a:t>
            </a:r>
          </a:p>
          <a:p>
            <a:r>
              <a:rPr lang="en-US" dirty="0" smtClean="0"/>
              <a:t>How to called peaks with or without control?</a:t>
            </a:r>
          </a:p>
          <a:p>
            <a:r>
              <a:rPr lang="en-US" dirty="0" smtClean="0"/>
              <a:t>How to evaluate the FDR?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Transcriptional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977"/>
            <a:ext cx="8229600" cy="1346199"/>
          </a:xfrm>
        </p:spPr>
        <p:txBody>
          <a:bodyPr/>
          <a:lstStyle/>
          <a:p>
            <a:r>
              <a:rPr lang="en-US" dirty="0" smtClean="0"/>
              <a:t>Transcriptional factors: proteins bound to DNA to facilitate transcription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8" y="2430877"/>
            <a:ext cx="5334000" cy="4247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98" y="3922053"/>
            <a:ext cx="4787900" cy="238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1177" y="3895450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25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1-13 at 10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2" y="489568"/>
            <a:ext cx="7856077" cy="35081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0" y="3530600"/>
            <a:ext cx="8805331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8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74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sample model (no control/input)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7924" y="1484058"/>
            <a:ext cx="477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model: Poisson </a:t>
            </a:r>
            <a:r>
              <a:rPr lang="en-US" dirty="0" err="1" smtClean="0"/>
              <a:t>vs</a:t>
            </a:r>
            <a:r>
              <a:rPr lang="en-US" dirty="0" smtClean="0"/>
              <a:t> Negative binomial </a:t>
            </a:r>
            <a:endParaRPr lang="en-US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21" y="2139784"/>
            <a:ext cx="4419600" cy="1155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21" y="4283679"/>
            <a:ext cx="6769100" cy="18669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0578" y="2170384"/>
            <a:ext cx="98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Poisson: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6722" y="4207363"/>
            <a:ext cx="200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Negative Binomial: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7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05" y="1514675"/>
            <a:ext cx="4061247" cy="3889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33" y="5490735"/>
            <a:ext cx="1989698" cy="42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790" y="5334293"/>
            <a:ext cx="2472904" cy="410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045" y="1514676"/>
            <a:ext cx="3953909" cy="37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0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452"/>
            <a:ext cx="8229600" cy="1143000"/>
          </a:xfrm>
        </p:spPr>
        <p:txBody>
          <a:bodyPr/>
          <a:lstStyle/>
          <a:p>
            <a:r>
              <a:rPr lang="en-US" dirty="0" smtClean="0"/>
              <a:t>Model from </a:t>
            </a:r>
            <a:r>
              <a:rPr lang="en-US" dirty="0" err="1" smtClean="0"/>
              <a:t>Kuan</a:t>
            </a:r>
            <a:r>
              <a:rPr lang="en-US" dirty="0" smtClean="0"/>
              <a:t> et al 2012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3" y="1417639"/>
            <a:ext cx="7389344" cy="1535162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5" y="3340118"/>
            <a:ext cx="8000085" cy="30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5" y="578555"/>
            <a:ext cx="8921996" cy="5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3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24188"/>
            <a:ext cx="7848600" cy="4838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7001" y="4508"/>
            <a:ext cx="86783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R&gt; peaks[1:5,]</a:t>
            </a:r>
          </a:p>
          <a:p>
            <a:r>
              <a:rPr lang="en-US" dirty="0"/>
              <a:t>  </a:t>
            </a:r>
            <a:r>
              <a:rPr lang="en-US" dirty="0" err="1"/>
              <a:t>chrID</a:t>
            </a:r>
            <a:r>
              <a:rPr lang="en-US" dirty="0"/>
              <a:t> </a:t>
            </a:r>
            <a:r>
              <a:rPr lang="en-US" dirty="0" err="1"/>
              <a:t>peakStart</a:t>
            </a:r>
            <a:r>
              <a:rPr lang="en-US" dirty="0"/>
              <a:t> </a:t>
            </a:r>
            <a:r>
              <a:rPr lang="en-US" dirty="0" err="1"/>
              <a:t>peakStop</a:t>
            </a:r>
            <a:r>
              <a:rPr lang="en-US" dirty="0"/>
              <a:t> </a:t>
            </a:r>
            <a:r>
              <a:rPr lang="en-US" dirty="0" err="1"/>
              <a:t>peakSize</a:t>
            </a:r>
            <a:r>
              <a:rPr lang="en-US" dirty="0"/>
              <a:t>         </a:t>
            </a:r>
            <a:r>
              <a:rPr lang="en-US" dirty="0" err="1"/>
              <a:t>aveP</a:t>
            </a:r>
            <a:r>
              <a:rPr lang="en-US" dirty="0"/>
              <a:t>         </a:t>
            </a:r>
            <a:r>
              <a:rPr lang="en-US" dirty="0" err="1"/>
              <a:t>minP</a:t>
            </a:r>
            <a:r>
              <a:rPr lang="en-US" dirty="0"/>
              <a:t> </a:t>
            </a:r>
            <a:r>
              <a:rPr lang="en-US" dirty="0" err="1"/>
              <a:t>aveChipCount</a:t>
            </a:r>
            <a:r>
              <a:rPr lang="en-US" dirty="0"/>
              <a:t> </a:t>
            </a:r>
            <a:r>
              <a:rPr lang="en-US" dirty="0" err="1"/>
              <a:t>maxChipCount</a:t>
            </a:r>
            <a:endParaRPr lang="en-US" dirty="0"/>
          </a:p>
          <a:p>
            <a:r>
              <a:rPr lang="en-US" b="1" dirty="0"/>
              <a:t>1  chr1     61466    61757      292 0.0027008221 2.420411e-04           12           12</a:t>
            </a:r>
          </a:p>
          <a:p>
            <a:r>
              <a:rPr lang="en-US" dirty="0"/>
              <a:t>2  chr1     62196    62487      292 0.0276126430 5.012264e-04           14           14</a:t>
            </a:r>
          </a:p>
          <a:p>
            <a:r>
              <a:rPr lang="en-US" dirty="0"/>
              <a:t>3  chr1    534506   534797      292 0.0154107616 4.039905e-04           11           11</a:t>
            </a:r>
          </a:p>
          <a:p>
            <a:r>
              <a:rPr lang="en-US" dirty="0"/>
              <a:t>4  chr1    567648   567793      146 0.0762860834 7.628608e-02          134          134</a:t>
            </a:r>
          </a:p>
          <a:p>
            <a:r>
              <a:rPr lang="en-US" dirty="0"/>
              <a:t>5  chr1    600790   601081      292 0.0003932163 4.093351e-05           14           14</a:t>
            </a:r>
          </a:p>
        </p:txBody>
      </p:sp>
    </p:spTree>
    <p:extLst>
      <p:ext uri="{BB962C8B-B14F-4D97-AF65-F5344CB8AC3E}">
        <p14:creationId xmlns:p14="http://schemas.microsoft.com/office/powerpoint/2010/main" val="50526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8" y="620889"/>
            <a:ext cx="8870572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5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8" y="620889"/>
            <a:ext cx="8150642" cy="53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8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2" y="887336"/>
            <a:ext cx="7224889" cy="2825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221" y="197555"/>
            <a:ext cx="785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background model: </a:t>
            </a:r>
            <a:r>
              <a:rPr lang="en-US" sz="2400" b="1" dirty="0" err="1" smtClean="0"/>
              <a:t>x_j</a:t>
            </a:r>
            <a:r>
              <a:rPr lang="en-US" sz="2400" b="1" dirty="0" smtClean="0"/>
              <a:t> is the input tag count in bin j </a:t>
            </a:r>
            <a:endParaRPr lang="en-US" sz="2400" b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4599998"/>
            <a:ext cx="7661863" cy="14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88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5" y="437445"/>
            <a:ext cx="9971894" cy="65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3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ChIP</a:t>
            </a:r>
            <a:r>
              <a:rPr lang="en-US" sz="3200" dirty="0" smtClean="0"/>
              <a:t>: Chromatin </a:t>
            </a:r>
            <a:r>
              <a:rPr lang="en-US" sz="3200" dirty="0" err="1" smtClean="0"/>
              <a:t>immunoprecipitation</a:t>
            </a:r>
            <a:r>
              <a:rPr lang="en-US" sz="3200" dirty="0" smtClean="0"/>
              <a:t> (in vivo)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41" y="1094716"/>
            <a:ext cx="7605059" cy="5685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88" y="6148144"/>
            <a:ext cx="201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Keles</a:t>
            </a:r>
            <a:r>
              <a:rPr lang="en-US" dirty="0" smtClean="0"/>
              <a:t> Lecture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9889" y="3752165"/>
            <a:ext cx="8664222" cy="1754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chrID</a:t>
            </a:r>
            <a:r>
              <a:rPr lang="en-US" dirty="0"/>
              <a:t> </a:t>
            </a:r>
            <a:r>
              <a:rPr lang="en-US" dirty="0" err="1"/>
              <a:t>peakStart</a:t>
            </a:r>
            <a:r>
              <a:rPr lang="en-US" dirty="0"/>
              <a:t> </a:t>
            </a:r>
            <a:r>
              <a:rPr lang="en-US" dirty="0" err="1"/>
              <a:t>peakStop</a:t>
            </a:r>
            <a:r>
              <a:rPr lang="en-US" dirty="0"/>
              <a:t> </a:t>
            </a:r>
            <a:r>
              <a:rPr lang="en-US" dirty="0" err="1"/>
              <a:t>peakSize</a:t>
            </a:r>
            <a:r>
              <a:rPr lang="en-US" dirty="0"/>
              <a:t>         </a:t>
            </a:r>
            <a:r>
              <a:rPr lang="en-US" dirty="0" err="1"/>
              <a:t>aveP</a:t>
            </a:r>
            <a:r>
              <a:rPr lang="en-US" dirty="0"/>
              <a:t>         </a:t>
            </a:r>
            <a:r>
              <a:rPr lang="en-US" dirty="0" err="1"/>
              <a:t>minP</a:t>
            </a:r>
            <a:r>
              <a:rPr lang="en-US" dirty="0"/>
              <a:t> </a:t>
            </a:r>
            <a:r>
              <a:rPr lang="en-US" dirty="0" err="1"/>
              <a:t>aveChipCount</a:t>
            </a:r>
            <a:r>
              <a:rPr lang="en-US" dirty="0"/>
              <a:t> </a:t>
            </a:r>
            <a:r>
              <a:rPr lang="en-US" dirty="0" err="1"/>
              <a:t>maxChipCount</a:t>
            </a:r>
            <a:endParaRPr lang="en-US" dirty="0"/>
          </a:p>
          <a:p>
            <a:r>
              <a:rPr lang="en-US" dirty="0"/>
              <a:t>1  chr1    948562   948853      292 8.661417e-05 1.210972e-11          414          420</a:t>
            </a:r>
          </a:p>
          <a:p>
            <a:r>
              <a:rPr lang="en-US" dirty="0"/>
              <a:t>2  chr1   1455036  1455181      146 6.199719e-02 6.199719e-02           12           12</a:t>
            </a:r>
          </a:p>
          <a:p>
            <a:r>
              <a:rPr lang="en-US" dirty="0"/>
              <a:t>3  chr1   1581034  1581179      146 1.283683e-01 1.283683e-01           21           21</a:t>
            </a:r>
          </a:p>
          <a:p>
            <a:r>
              <a:rPr lang="en-US" dirty="0"/>
              <a:t>4  chr1   1708054  1708199      146 1.068003e-02 1.068003e-02           28           28</a:t>
            </a:r>
          </a:p>
          <a:p>
            <a:r>
              <a:rPr lang="en-US" dirty="0"/>
              <a:t>5  chr1   1711850  1712141      292 4.939927e-02 2.028397e-02          134          142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889" y="1085840"/>
            <a:ext cx="867833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R&gt; peaks[1:5,]</a:t>
            </a:r>
          </a:p>
          <a:p>
            <a:r>
              <a:rPr lang="en-US" dirty="0"/>
              <a:t>  </a:t>
            </a:r>
            <a:r>
              <a:rPr lang="en-US" dirty="0" err="1"/>
              <a:t>chrID</a:t>
            </a:r>
            <a:r>
              <a:rPr lang="en-US" dirty="0"/>
              <a:t> </a:t>
            </a:r>
            <a:r>
              <a:rPr lang="en-US" dirty="0" err="1"/>
              <a:t>peakStart</a:t>
            </a:r>
            <a:r>
              <a:rPr lang="en-US" dirty="0"/>
              <a:t> </a:t>
            </a:r>
            <a:r>
              <a:rPr lang="en-US" dirty="0" err="1"/>
              <a:t>peakStop</a:t>
            </a:r>
            <a:r>
              <a:rPr lang="en-US" dirty="0"/>
              <a:t> </a:t>
            </a:r>
            <a:r>
              <a:rPr lang="en-US" dirty="0" err="1"/>
              <a:t>peakSize</a:t>
            </a:r>
            <a:r>
              <a:rPr lang="en-US" dirty="0"/>
              <a:t>         </a:t>
            </a:r>
            <a:r>
              <a:rPr lang="en-US" dirty="0" err="1"/>
              <a:t>aveP</a:t>
            </a:r>
            <a:r>
              <a:rPr lang="en-US" dirty="0"/>
              <a:t>         </a:t>
            </a:r>
            <a:r>
              <a:rPr lang="en-US" dirty="0" err="1"/>
              <a:t>minP</a:t>
            </a:r>
            <a:r>
              <a:rPr lang="en-US" dirty="0"/>
              <a:t> </a:t>
            </a:r>
            <a:r>
              <a:rPr lang="en-US" dirty="0" err="1"/>
              <a:t>aveChipCount</a:t>
            </a:r>
            <a:r>
              <a:rPr lang="en-US" dirty="0"/>
              <a:t> </a:t>
            </a:r>
            <a:r>
              <a:rPr lang="en-US" dirty="0" err="1"/>
              <a:t>maxChipCount</a:t>
            </a:r>
            <a:endParaRPr lang="en-US" dirty="0"/>
          </a:p>
          <a:p>
            <a:r>
              <a:rPr lang="en-US" dirty="0"/>
              <a:t>1  chr1     61466    61757      292 0.0027008221 2.420411e-04           12           12</a:t>
            </a:r>
          </a:p>
          <a:p>
            <a:r>
              <a:rPr lang="en-US" dirty="0"/>
              <a:t>2  chr1     62196    62487      292 0.0276126430 5.012264e-04           14           14</a:t>
            </a:r>
          </a:p>
          <a:p>
            <a:r>
              <a:rPr lang="en-US" dirty="0"/>
              <a:t>3  chr1    534506   534797      292 0.0154107616 4.039905e-04           11           11</a:t>
            </a:r>
          </a:p>
          <a:p>
            <a:r>
              <a:rPr lang="en-US" dirty="0"/>
              <a:t>4  chr1    567648   567793      146 0.0762860834 7.628608e-02          134          134</a:t>
            </a:r>
          </a:p>
          <a:p>
            <a:r>
              <a:rPr lang="en-US" dirty="0"/>
              <a:t>5  chr1    600790   601081      292 0.0003932163 4.093351e-05           14           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333" y="592667"/>
            <a:ext cx="196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One-sample model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2223" y="3358445"/>
            <a:ext cx="197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Two-sample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71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two sample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747" y="-56447"/>
            <a:ext cx="9607312" cy="72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62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MACS: Model-based analysis of </a:t>
            </a:r>
            <a:r>
              <a:rPr lang="en-US" sz="2400" dirty="0" err="1" smtClean="0"/>
              <a:t>ChiP-seq</a:t>
            </a:r>
            <a:r>
              <a:rPr lang="en-US" sz="2400" dirty="0" smtClean="0"/>
              <a:t>, Zhang et al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17" y="1417638"/>
            <a:ext cx="8342594" cy="24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size/Insert site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4394" r="14394"/>
          <a:stretch>
            <a:fillRect/>
          </a:stretch>
        </p:blipFill>
        <p:spPr>
          <a:xfrm>
            <a:off x="1270000" y="2047209"/>
            <a:ext cx="7416800" cy="4078954"/>
          </a:xfrm>
        </p:spPr>
      </p:pic>
      <p:sp>
        <p:nvSpPr>
          <p:cNvPr id="5" name="TextBox 4"/>
          <p:cNvSpPr txBox="1"/>
          <p:nvPr/>
        </p:nvSpPr>
        <p:spPr>
          <a:xfrm>
            <a:off x="1397000" y="1677877"/>
            <a:ext cx="650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don 1000 randomly selected well-defined peaks genome-wide.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18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09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Shift 5’ and 3’ end tags towards center by d/2</a:t>
            </a:r>
          </a:p>
          <a:p>
            <a:r>
              <a:rPr lang="en-US" dirty="0" smtClean="0"/>
              <a:t>Removing duplicate tags (tags mapped to the same genomic location)</a:t>
            </a:r>
          </a:p>
          <a:p>
            <a:r>
              <a:rPr lang="en-US" dirty="0" smtClean="0"/>
              <a:t>Normalization tag frequency by total number tags (if control/input data exists)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6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sliding window of width 2d</a:t>
            </a:r>
          </a:p>
          <a:p>
            <a:r>
              <a:rPr lang="en-US" dirty="0" smtClean="0"/>
              <a:t>Model tag count as a Poisson statistics.</a:t>
            </a:r>
          </a:p>
          <a:p>
            <a:r>
              <a:rPr lang="en-US" dirty="0" smtClean="0"/>
              <a:t>Background signal is dynamically defined based on the control sample.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Candidate peaks are called by p-value&lt;10^-5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5" y="3938406"/>
            <a:ext cx="5081547" cy="8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FDR evaluation by sample swapping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1356"/>
          </a:xfrm>
        </p:spPr>
        <p:txBody>
          <a:bodyPr/>
          <a:lstStyle/>
          <a:p>
            <a:r>
              <a:rPr lang="en-US" dirty="0" smtClean="0"/>
              <a:t>MACS define peaks based on </a:t>
            </a:r>
            <a:r>
              <a:rPr lang="en-US" dirty="0" err="1" smtClean="0"/>
              <a:t>ChIP</a:t>
            </a:r>
            <a:r>
              <a:rPr lang="en-US" dirty="0" smtClean="0"/>
              <a:t> over input, and then defined peaks based on input using </a:t>
            </a:r>
            <a:r>
              <a:rPr lang="en-US" dirty="0" err="1" smtClean="0"/>
              <a:t>ChIP</a:t>
            </a:r>
            <a:r>
              <a:rPr lang="en-US" dirty="0" smtClean="0"/>
              <a:t> as control. The fraction of the peaks from the second over the first is used to estimate the FDR.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7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ChIP</a:t>
            </a:r>
            <a:r>
              <a:rPr lang="en-US" dirty="0" smtClean="0"/>
              <a:t>-on-chip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76" y="1604136"/>
            <a:ext cx="7842969" cy="496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0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ChIP-seq</a:t>
            </a:r>
            <a:endParaRPr lang="en-US" dirty="0"/>
          </a:p>
        </p:txBody>
      </p:sp>
      <p:pic>
        <p:nvPicPr>
          <p:cNvPr id="4" name="Content Placeholder 3" descr="pea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66" r="-11566"/>
          <a:stretch>
            <a:fillRect/>
          </a:stretch>
        </p:blipFill>
        <p:spPr>
          <a:xfrm>
            <a:off x="549275" y="1724116"/>
            <a:ext cx="8042275" cy="4343400"/>
          </a:xfrm>
        </p:spPr>
      </p:pic>
      <p:sp>
        <p:nvSpPr>
          <p:cNvPr id="5" name="TextBox 4"/>
          <p:cNvSpPr txBox="1"/>
          <p:nvPr/>
        </p:nvSpPr>
        <p:spPr>
          <a:xfrm>
            <a:off x="6040500" y="6273269"/>
            <a:ext cx="171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News Gothic MT" charset="0"/>
              </a:rPr>
              <a:t>Wilbanks</a:t>
            </a:r>
            <a:r>
              <a:rPr lang="en-US" dirty="0" smtClean="0">
                <a:latin typeface="News Gothic MT" charset="0"/>
              </a:rPr>
              <a:t> et 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0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Changllenges</a:t>
            </a:r>
            <a:r>
              <a:rPr lang="en-US" dirty="0" smtClean="0"/>
              <a:t> in </a:t>
            </a:r>
            <a:r>
              <a:rPr lang="en-US" dirty="0" err="1" smtClean="0"/>
              <a:t>ChIP-seq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34340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 smtClean="0">
                <a:latin typeface="News Gothic MT" charset="0"/>
              </a:rPr>
              <a:t>Alignment: sequencing </a:t>
            </a:r>
            <a:r>
              <a:rPr lang="en-US" dirty="0">
                <a:latin typeface="News Gothic MT" charset="0"/>
              </a:rPr>
              <a:t>errors especially towards the end of each </a:t>
            </a:r>
            <a:r>
              <a:rPr lang="en-US" dirty="0" smtClean="0">
                <a:latin typeface="News Gothic MT" charset="0"/>
              </a:rPr>
              <a:t>read</a:t>
            </a:r>
            <a:endParaRPr lang="en-US" dirty="0">
              <a:latin typeface="News Gothic MT" charset="0"/>
            </a:endParaRPr>
          </a:p>
          <a:p>
            <a:pPr lvl="1"/>
            <a:r>
              <a:rPr lang="en-US" dirty="0" smtClean="0">
                <a:latin typeface="News Gothic MT" charset="0"/>
              </a:rPr>
              <a:t>Bias: GC</a:t>
            </a:r>
            <a:r>
              <a:rPr lang="en-US" dirty="0">
                <a:latin typeface="News Gothic MT" charset="0"/>
              </a:rPr>
              <a:t>-rich content </a:t>
            </a:r>
            <a:r>
              <a:rPr lang="en-US" dirty="0" smtClean="0">
                <a:latin typeface="News Gothic MT" charset="0"/>
              </a:rPr>
              <a:t>bias </a:t>
            </a:r>
            <a:r>
              <a:rPr lang="en-US" dirty="0">
                <a:latin typeface="News Gothic MT" charset="0"/>
              </a:rPr>
              <a:t>library preparation and in </a:t>
            </a:r>
            <a:r>
              <a:rPr lang="en-US" dirty="0" smtClean="0">
                <a:latin typeface="News Gothic MT" charset="0"/>
              </a:rPr>
              <a:t>amplification</a:t>
            </a:r>
            <a:endParaRPr lang="en-US" dirty="0">
              <a:latin typeface="News Gothic MT" charset="0"/>
            </a:endParaRPr>
          </a:p>
          <a:p>
            <a:pPr lvl="1"/>
            <a:r>
              <a:rPr lang="en-US" dirty="0">
                <a:latin typeface="News Gothic MT" charset="0"/>
              </a:rPr>
              <a:t>Technical issues: need correct amount of samples, two little samples result in two few tags, too many samples result in fluorescent labels too close to one another leading to lower data </a:t>
            </a:r>
            <a:r>
              <a:rPr lang="en-US" dirty="0" smtClean="0">
                <a:latin typeface="News Gothic MT" charset="0"/>
              </a:rPr>
              <a:t>quality</a:t>
            </a:r>
            <a:endParaRPr lang="en-US" dirty="0">
              <a:latin typeface="News Gothic MT" charset="0"/>
            </a:endParaRPr>
          </a:p>
          <a:p>
            <a:pPr lvl="1"/>
            <a:r>
              <a:rPr lang="en-US" dirty="0">
                <a:latin typeface="News Gothic MT" charset="0"/>
              </a:rPr>
              <a:t>A</a:t>
            </a:r>
            <a:r>
              <a:rPr lang="en-US" dirty="0" smtClean="0">
                <a:latin typeface="News Gothic MT" charset="0"/>
              </a:rPr>
              <a:t>ffinity </a:t>
            </a:r>
            <a:r>
              <a:rPr lang="en-US" dirty="0">
                <a:latin typeface="News Gothic MT" charset="0"/>
              </a:rPr>
              <a:t>of the </a:t>
            </a:r>
            <a:r>
              <a:rPr lang="en-US" dirty="0" smtClean="0">
                <a:latin typeface="News Gothic MT" charset="0"/>
              </a:rPr>
              <a:t>antibody</a:t>
            </a:r>
            <a:endParaRPr lang="en-US" dirty="0">
              <a:latin typeface="News Gothic MT" charset="0"/>
            </a:endParaRPr>
          </a:p>
          <a:p>
            <a:pPr lvl="1"/>
            <a:r>
              <a:rPr lang="en-US" dirty="0" smtClean="0">
                <a:latin typeface="News Gothic MT" charset="0"/>
              </a:rPr>
              <a:t>Limited accuracy: only </a:t>
            </a:r>
            <a:r>
              <a:rPr lang="en-US" dirty="0">
                <a:latin typeface="News Gothic MT" charset="0"/>
              </a:rPr>
              <a:t>show the enriched regions not the exact binding sites.</a:t>
            </a:r>
          </a:p>
        </p:txBody>
      </p:sp>
    </p:spTree>
    <p:extLst>
      <p:ext uri="{BB962C8B-B14F-4D97-AF65-F5344CB8AC3E}">
        <p14:creationId xmlns:p14="http://schemas.microsoft.com/office/powerpoint/2010/main" val="211120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nrg2641-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5" y="275456"/>
            <a:ext cx="7042913" cy="626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01040" y="5516698"/>
            <a:ext cx="112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Park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1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08"/>
            <a:ext cx="8229600" cy="1143000"/>
          </a:xfrm>
        </p:spPr>
        <p:txBody>
          <a:bodyPr/>
          <a:lstStyle/>
          <a:p>
            <a:r>
              <a:rPr lang="en-US" dirty="0" smtClean="0"/>
              <a:t>Reads data processing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5636" y="6152985"/>
            <a:ext cx="132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Keles</a:t>
            </a:r>
            <a:r>
              <a:rPr lang="en-US" dirty="0" smtClean="0"/>
              <a:t> Lecture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28" y="1035829"/>
            <a:ext cx="7457403" cy="58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Binning reads from two strands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7200" y="2662094"/>
            <a:ext cx="8229600" cy="30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7200" y="2983384"/>
            <a:ext cx="822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7200" y="2356104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09600" y="2508504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386282" y="2245438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81732" y="2339019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66800" y="1983701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50644" y="2508503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345844" y="2200729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849190" y="3182277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609239" y="3318782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446849" y="3591792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849190" y="3899568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8001590" y="3334677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491693" y="3349977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342834" y="3620606"/>
            <a:ext cx="837610" cy="1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538682" y="2397838"/>
            <a:ext cx="73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9495" y="5172303"/>
            <a:ext cx="7546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Binning requires project the DNA fragment center.</a:t>
            </a:r>
            <a:endParaRPr lang="en-US" sz="2800" dirty="0"/>
          </a:p>
        </p:txBody>
      </p:sp>
      <p:sp>
        <p:nvSpPr>
          <p:cNvPr id="32" name="Oval 31"/>
          <p:cNvSpPr/>
          <p:nvPr/>
        </p:nvSpPr>
        <p:spPr>
          <a:xfrm>
            <a:off x="3916946" y="2447884"/>
            <a:ext cx="1239346" cy="77670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253557" y="1958336"/>
            <a:ext cx="8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" y="1417638"/>
            <a:ext cx="0" cy="2481930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76799" y="1447056"/>
            <a:ext cx="0" cy="2481930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916946" y="1417638"/>
            <a:ext cx="0" cy="2481930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04104" y="1417638"/>
            <a:ext cx="0" cy="2481930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446849" y="1321051"/>
            <a:ext cx="0" cy="2481930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135553" y="1321051"/>
            <a:ext cx="0" cy="2481930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24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4444</TotalTime>
  <Words>707</Words>
  <Application>Microsoft Macintosh PowerPoint</Application>
  <PresentationFormat>On-screen Show (4:3)</PresentationFormat>
  <Paragraphs>86</Paragraphs>
  <Slides>36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Equation</vt:lpstr>
      <vt:lpstr>Introduction to ChIP-seq data analysis</vt:lpstr>
      <vt:lpstr>Transcriptional regulation</vt:lpstr>
      <vt:lpstr>ChIP: Chromatin immunoprecipitation (in vivo)</vt:lpstr>
      <vt:lpstr>ChIP-on-chip</vt:lpstr>
      <vt:lpstr>ChIP-seq</vt:lpstr>
      <vt:lpstr>Changllenges in ChIP-seq data</vt:lpstr>
      <vt:lpstr>PowerPoint Presentation</vt:lpstr>
      <vt:lpstr>Reads data processing</vt:lpstr>
      <vt:lpstr>Binning reads from two strands</vt:lpstr>
      <vt:lpstr>Determination of fragment length</vt:lpstr>
      <vt:lpstr>PowerPoint Presentation</vt:lpstr>
      <vt:lpstr>PowerPoint Presentation</vt:lpstr>
      <vt:lpstr>Data structure</vt:lpstr>
      <vt:lpstr>PowerPoint Presentation</vt:lpstr>
      <vt:lpstr>ChIP vs control(input)</vt:lpstr>
      <vt:lpstr>PowerPoint Presentation</vt:lpstr>
      <vt:lpstr>PowerPoint Presentation</vt:lpstr>
      <vt:lpstr>PowerPoint Presentation</vt:lpstr>
      <vt:lpstr>Statistical issues</vt:lpstr>
      <vt:lpstr>PowerPoint Presentation</vt:lpstr>
      <vt:lpstr>One sample model (no control/input)</vt:lpstr>
      <vt:lpstr>PowerPoint Presentation</vt:lpstr>
      <vt:lpstr>Model from Kuan et al 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two sample model</vt:lpstr>
      <vt:lpstr>MACS: Model-based analysis of ChiP-seq, Zhang et al</vt:lpstr>
      <vt:lpstr>Shift size/Insert site</vt:lpstr>
      <vt:lpstr>Data processing</vt:lpstr>
      <vt:lpstr>Peak detection</vt:lpstr>
      <vt:lpstr>FDR evaluation by sample swapping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ChiP-seq data analysis</dc:title>
  <dc:creator>jiping/wang User</dc:creator>
  <cp:lastModifiedBy>jiping/wang User</cp:lastModifiedBy>
  <cp:revision>87</cp:revision>
  <cp:lastPrinted>2012-11-13T17:12:32Z</cp:lastPrinted>
  <dcterms:created xsi:type="dcterms:W3CDTF">2012-11-12T15:26:15Z</dcterms:created>
  <dcterms:modified xsi:type="dcterms:W3CDTF">2014-11-19T01:09:42Z</dcterms:modified>
</cp:coreProperties>
</file>